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86" r:id="rId5"/>
    <p:sldId id="285" r:id="rId6"/>
    <p:sldId id="261" r:id="rId7"/>
    <p:sldId id="263" r:id="rId8"/>
    <p:sldId id="264" r:id="rId9"/>
    <p:sldId id="265" r:id="rId10"/>
    <p:sldId id="279" r:id="rId11"/>
    <p:sldId id="287" r:id="rId12"/>
    <p:sldId id="291" r:id="rId13"/>
    <p:sldId id="266" r:id="rId14"/>
    <p:sldId id="267" r:id="rId15"/>
    <p:sldId id="268" r:id="rId16"/>
    <p:sldId id="283" r:id="rId17"/>
    <p:sldId id="270" r:id="rId18"/>
    <p:sldId id="288" r:id="rId19"/>
    <p:sldId id="281" r:id="rId20"/>
    <p:sldId id="271" r:id="rId21"/>
    <p:sldId id="272" r:id="rId22"/>
    <p:sldId id="273" r:id="rId23"/>
    <p:sldId id="282" r:id="rId24"/>
    <p:sldId id="274" r:id="rId25"/>
    <p:sldId id="275" r:id="rId26"/>
    <p:sldId id="289" r:id="rId27"/>
    <p:sldId id="290" r:id="rId28"/>
    <p:sldId id="416" r:id="rId29"/>
    <p:sldId id="402" r:id="rId30"/>
    <p:sldId id="406" r:id="rId31"/>
    <p:sldId id="413" r:id="rId3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Nuclear Fuels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Dr. Benjamin Beeler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Asst. Prof. in Nuclear Engineering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</a:rPr>
              <a:t>NE 201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6FF8-2F1C-F849-9CAE-97681992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UO2-mixed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08590-6E7F-AC45-BA82-8F9D2D8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957638" cy="4157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10BE0-3A59-724B-9FFA-A581EB03AE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629" y="2647785"/>
            <a:ext cx="3030993" cy="30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129-9CF0-084A-8F2E-8A597696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0114"/>
            <a:ext cx="8229600" cy="624830"/>
          </a:xfrm>
        </p:spPr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E281-87A2-4349-BE61-17699892A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808689" cy="42255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USi</a:t>
            </a:r>
            <a:r>
              <a:rPr lang="en-US" dirty="0"/>
              <a:t> fuels (U3Si2)</a:t>
            </a:r>
          </a:p>
          <a:p>
            <a:pPr lvl="1"/>
            <a:r>
              <a:rPr lang="en-US" dirty="0"/>
              <a:t>Higher thermal conductivity, higher uranium density</a:t>
            </a:r>
          </a:p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reduced fission gas release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2A013-C980-D542-8643-82EF03B9687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524" y="4125898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E2DA2E-A6B4-5747-81DB-0B357BA38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329" y="1524943"/>
            <a:ext cx="1810080" cy="2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5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b="1" dirty="0" err="1"/>
              <a:t>UZr</a:t>
            </a:r>
            <a:r>
              <a:rPr lang="en-US" b="1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3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A06-38FB-5D48-B110-F39E0F5E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UZr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7566-DE45-3A46-A168-B0BF46EB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97680" cy="36928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D84B1-9EFB-2F49-9131-3F1B440CB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767" y="1260053"/>
            <a:ext cx="3580060" cy="255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AC64-EB79-5547-B9EC-B2197EC23D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8776" y="4174854"/>
            <a:ext cx="2174317" cy="2313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D7E52B-F4A6-5D4C-AF71-CB121624B0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795" y="4188879"/>
            <a:ext cx="3058005" cy="22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7F1-AEA7-0D49-B9A1-4F785E06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45D6E-028A-1A4B-9B0E-9185FFC1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80170" cy="41576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A35A1-BCDE-9447-A288-E941D640F8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4080" y="3922953"/>
            <a:ext cx="2683238" cy="2705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D1B67-E211-A14A-A072-2D6D571AEE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308" y="1105231"/>
            <a:ext cx="3432263" cy="2580371"/>
          </a:xfrm>
          <a:prstGeom prst="rect">
            <a:avLst/>
          </a:prstGeom>
        </p:spPr>
      </p:pic>
      <p:pic>
        <p:nvPicPr>
          <p:cNvPr id="7" name="Picture 2" descr="C:\Users\beeler\Desktop\work\fission_gas_paper\alpha.jpg">
            <a:extLst>
              <a:ext uri="{FF2B5EF4-FFF2-40B4-BE49-F238E27FC236}">
                <a16:creationId xmlns:a16="http://schemas.microsoft.com/office/drawing/2014/main" id="{4E8E31E2-6F96-2B41-8EFD-55A0D9F65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6907" y="2771691"/>
            <a:ext cx="1291535" cy="112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beeler\Desktop\work\e_d_pic.tif">
            <a:extLst>
              <a:ext uri="{FF2B5EF4-FFF2-40B4-BE49-F238E27FC236}">
                <a16:creationId xmlns:a16="http://schemas.microsoft.com/office/drawing/2014/main" id="{BF059DF4-0B88-FF4B-ABA6-52E8D083DE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6907" y="1318257"/>
            <a:ext cx="1228710" cy="124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2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UZr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968500"/>
            <a:ext cx="4234070" cy="4157663"/>
          </a:xfrm>
        </p:spPr>
        <p:txBody>
          <a:bodyPr/>
          <a:lstStyle/>
          <a:p>
            <a:r>
              <a:rPr lang="en-US" sz="2000" dirty="0"/>
              <a:t>Good</a:t>
            </a:r>
          </a:p>
          <a:p>
            <a:pPr lvl="1"/>
            <a:r>
              <a:rPr lang="en-US" sz="2000" dirty="0"/>
              <a:t>High thermal conductivity</a:t>
            </a:r>
          </a:p>
          <a:p>
            <a:pPr lvl="1"/>
            <a:r>
              <a:rPr lang="en-US" sz="2000" dirty="0"/>
              <a:t>Stability to high burnups (&gt; 20%)</a:t>
            </a:r>
          </a:p>
          <a:p>
            <a:pPr lvl="1"/>
            <a:r>
              <a:rPr lang="en-US" sz="2000" dirty="0"/>
              <a:t>Flexible composition</a:t>
            </a:r>
          </a:p>
          <a:p>
            <a:pPr lvl="1"/>
            <a:r>
              <a:rPr lang="en-US" sz="2000" dirty="0"/>
              <a:t>Inherent safety- negative reactivity feedback</a:t>
            </a:r>
          </a:p>
          <a:p>
            <a:pPr lvl="1"/>
            <a:r>
              <a:rPr lang="en-US" sz="2000" dirty="0"/>
              <a:t>Good compatibility with Na coolant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FBFE8-6310-B347-AD80-4723C3EAE6E5}"/>
              </a:ext>
            </a:extLst>
          </p:cNvPr>
          <p:cNvSpPr txBox="1">
            <a:spLocks/>
          </p:cNvSpPr>
          <p:nvPr/>
        </p:nvSpPr>
        <p:spPr bwMode="auto">
          <a:xfrm>
            <a:off x="4691271" y="1968499"/>
            <a:ext cx="3995529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Bad</a:t>
            </a:r>
          </a:p>
          <a:p>
            <a:pPr lvl="1"/>
            <a:r>
              <a:rPr lang="en-US" sz="2000" dirty="0"/>
              <a:t>Low melting point</a:t>
            </a:r>
          </a:p>
          <a:p>
            <a:pPr lvl="1"/>
            <a:r>
              <a:rPr lang="en-US" sz="2000" dirty="0"/>
              <a:t>Dramatic fuel swelling that must be accounted for</a:t>
            </a:r>
          </a:p>
          <a:p>
            <a:pPr lvl="1"/>
            <a:r>
              <a:rPr lang="en-US" sz="2000" dirty="0"/>
              <a:t>Incredibly complex microstructures/unpredictable behavior</a:t>
            </a:r>
          </a:p>
          <a:p>
            <a:pPr lvl="1"/>
            <a:r>
              <a:rPr lang="en-US" sz="2000" dirty="0"/>
              <a:t>Fuel-Clad Chemical Interaction</a:t>
            </a:r>
          </a:p>
          <a:p>
            <a:pPr lvl="1"/>
            <a:r>
              <a:rPr lang="en-US" sz="2000" dirty="0"/>
              <a:t>Very easily oxidized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541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b="1" dirty="0" err="1"/>
              <a:t>UMo</a:t>
            </a:r>
            <a:r>
              <a:rPr lang="en-US" b="1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88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282669" cy="21657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80DF-49CA-454E-B447-BA56E6F2FF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597" y="12241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2AADC-68CF-314E-A8BD-219E3A11FD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25281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78287-3175-7A41-A0BF-38F109FA3B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185" y="4396125"/>
            <a:ext cx="2032000" cy="2032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0288EC-2129-D045-98A9-832EA685C889}"/>
              </a:ext>
            </a:extLst>
          </p:cNvPr>
          <p:cNvCxnSpPr>
            <a:cxnSpLocks/>
          </p:cNvCxnSpPr>
          <p:nvPr/>
        </p:nvCxnSpPr>
        <p:spPr>
          <a:xfrm>
            <a:off x="6527260" y="37451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F6E013-E5BD-BE45-9EF8-A7A31B53FA97}"/>
              </a:ext>
            </a:extLst>
          </p:cNvPr>
          <p:cNvCxnSpPr>
            <a:cxnSpLocks/>
          </p:cNvCxnSpPr>
          <p:nvPr/>
        </p:nvCxnSpPr>
        <p:spPr>
          <a:xfrm flipH="1">
            <a:off x="7237540" y="41342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64FD32-D5BE-A746-A7E1-79BC606A084C}"/>
              </a:ext>
            </a:extLst>
          </p:cNvPr>
          <p:cNvCxnSpPr>
            <a:cxnSpLocks/>
          </p:cNvCxnSpPr>
          <p:nvPr/>
        </p:nvCxnSpPr>
        <p:spPr>
          <a:xfrm flipH="1">
            <a:off x="7409353" y="17717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98C-E093-D24E-A585-AE6B89C5A8A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" y="4396125"/>
            <a:ext cx="3059327" cy="2289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A83850-1EF5-CF4C-B135-1063061F4B7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314700" y="5031461"/>
            <a:ext cx="2514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EBD1-DDEF-3149-AE79-4A0F7251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8CA8-567F-5D43-A431-8CCBCE5BB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1"/>
            <a:ext cx="4130703" cy="1768612"/>
          </a:xfrm>
        </p:spPr>
        <p:txBody>
          <a:bodyPr/>
          <a:lstStyle/>
          <a:p>
            <a:r>
              <a:rPr lang="en-US" dirty="0"/>
              <a:t>Decomposition</a:t>
            </a:r>
          </a:p>
          <a:p>
            <a:r>
              <a:rPr lang="en-US" dirty="0"/>
              <a:t>Fission Gas Superlattice</a:t>
            </a:r>
          </a:p>
          <a:p>
            <a:r>
              <a:rPr lang="en-US" dirty="0"/>
              <a:t>Recrystallization</a:t>
            </a:r>
          </a:p>
          <a:p>
            <a:r>
              <a:rPr lang="en-US" dirty="0" err="1"/>
              <a:t>Interdiffusion</a:t>
            </a:r>
            <a:r>
              <a:rPr lang="en-US" dirty="0"/>
              <a:t> region</a:t>
            </a:r>
          </a:p>
          <a:p>
            <a:r>
              <a:rPr lang="en-US" dirty="0"/>
              <a:t>Carbides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1EAA526-DF6A-E04B-A42D-D8EA4C82B3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5174" y="1968500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3DA3709-6BAC-FE47-BA2D-D73EFBAA6C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334977" y="4515786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79BB-053B-7C42-8C08-4C7505DE55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02" y="45157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89C9C-8D30-8A46-BFE7-2003301257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137" y="4372131"/>
            <a:ext cx="2146853" cy="20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b="1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6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AE86-E96E-9A4A-AC72-BE18EF30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72635-1AF2-F04F-A326-2D0B84042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65166"/>
            <a:ext cx="4319081" cy="3103563"/>
          </a:xfrm>
        </p:spPr>
        <p:txBody>
          <a:bodyPr/>
          <a:lstStyle/>
          <a:p>
            <a:r>
              <a:rPr lang="en-US" dirty="0"/>
              <a:t>Fuel functions as a heat source, generating heat that is transferred to a coolant, which transfers heat through external loops, heat exchangers, etc., to run a generator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E93DA-297B-E142-A0F5-B7D8CC900C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975" y="2548646"/>
            <a:ext cx="3778378" cy="34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679F-9F0B-0E4F-899A-64FDFFB9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747C-E261-BD42-B1E0-EC1096D2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126477" cy="4157663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F238-77D4-6140-89EA-87972B1506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93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8841B5-E814-3742-9937-FD62C75B8595}"/>
              </a:ext>
            </a:extLst>
          </p:cNvPr>
          <p:cNvCxnSpPr/>
          <p:nvPr/>
        </p:nvCxnSpPr>
        <p:spPr>
          <a:xfrm flipV="1">
            <a:off x="3020438" y="3790679"/>
            <a:ext cx="4109936" cy="431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DCA4E9-C515-3B4A-B528-09E0CD548FBC}"/>
              </a:ext>
            </a:extLst>
          </p:cNvPr>
          <p:cNvCxnSpPr>
            <a:cxnSpLocks/>
          </p:cNvCxnSpPr>
          <p:nvPr/>
        </p:nvCxnSpPr>
        <p:spPr>
          <a:xfrm flipV="1">
            <a:off x="3020438" y="4298350"/>
            <a:ext cx="3720830" cy="36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180B14-1930-ED44-8449-8897D4C70B81}"/>
              </a:ext>
            </a:extLst>
          </p:cNvPr>
          <p:cNvCxnSpPr>
            <a:cxnSpLocks/>
          </p:cNvCxnSpPr>
          <p:nvPr/>
        </p:nvCxnSpPr>
        <p:spPr>
          <a:xfrm flipV="1">
            <a:off x="5348591" y="4603150"/>
            <a:ext cx="1781783" cy="4615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1FD0A4-6B39-2E48-BD7A-8E40E6537E71}"/>
              </a:ext>
            </a:extLst>
          </p:cNvPr>
          <p:cNvCxnSpPr>
            <a:cxnSpLocks/>
          </p:cNvCxnSpPr>
          <p:nvPr/>
        </p:nvCxnSpPr>
        <p:spPr>
          <a:xfrm flipV="1">
            <a:off x="5000017" y="4806022"/>
            <a:ext cx="2281270" cy="816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ECAE15-7B9D-3D46-8A1D-86AAB9850833}"/>
              </a:ext>
            </a:extLst>
          </p:cNvPr>
          <p:cNvCxnSpPr>
            <a:cxnSpLocks/>
          </p:cNvCxnSpPr>
          <p:nvPr/>
        </p:nvCxnSpPr>
        <p:spPr>
          <a:xfrm flipV="1">
            <a:off x="5532606" y="4831404"/>
            <a:ext cx="2259249" cy="1198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17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C3A4-4CBC-F942-B011-6EFAFB9F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0E28-187B-DF48-8DA0-5FAC7E25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7362"/>
            <a:ext cx="4912468" cy="38888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0FA4F-D851-734C-A19D-91398F965C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226" y="1863143"/>
            <a:ext cx="3399107" cy="2636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4C175-A5E9-7C4C-8853-94348978AB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4" y="4746929"/>
            <a:ext cx="2843784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2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2810"/>
            <a:ext cx="5408579" cy="4083354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12804-E91F-DC44-89D3-07BC46C379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1362143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D33E1-913E-C34A-934A-CFC046E6CC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63" y="4084487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8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and </a:t>
            </a:r>
            <a:r>
              <a:rPr lang="en-US" dirty="0" err="1"/>
              <a:t>USi</a:t>
            </a:r>
            <a:endParaRPr lang="en-US" dirty="0"/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b="1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68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9B13-2200-3446-BB93-B4C24001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978A-55EE-4A43-ABC5-E0419C540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042810"/>
            <a:ext cx="4035570" cy="40833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Potential fuel for gas cooled reactors, compacts or TRISO kernels, as well as lead cooled reactors</a:t>
            </a:r>
          </a:p>
          <a:p>
            <a:r>
              <a:rPr lang="en-US" dirty="0"/>
              <a:t>High fissile density, high thermal conductivity, and  chemical stability with cladding</a:t>
            </a:r>
          </a:p>
          <a:p>
            <a:r>
              <a:rPr lang="en-US" dirty="0"/>
              <a:t>Very difficult to manufacture, poor oxidation resistance, requires N-enrichment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A4E00-7140-E343-AC8B-079DEBD1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70" y="2042810"/>
            <a:ext cx="4533282" cy="38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26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DCF7-BB6B-B744-B1EB-180AD257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9BEF-053A-4F48-BD95-8B4A0D1BC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120630"/>
            <a:ext cx="4250986" cy="4005533"/>
          </a:xfrm>
        </p:spPr>
        <p:txBody>
          <a:bodyPr>
            <a:normAutofit fontScale="92500"/>
          </a:bodyPr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</a:t>
            </a:r>
            <a:r>
              <a:rPr lang="en-US" dirty="0" err="1"/>
              <a:t>UZr</a:t>
            </a:r>
            <a:r>
              <a:rPr lang="en-US" dirty="0"/>
              <a:t>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0000-BDF0-2242-8A12-6EEADA580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4309353"/>
            <a:ext cx="3927123" cy="2165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A3B903-0190-AC44-8390-018CC8B88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116" y="2120630"/>
            <a:ext cx="3761684" cy="18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3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B1F-2D14-9B41-81CB-B129DB55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3F34-8F59-8C4F-93D1-4F69C7224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3582063" cy="4157663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 err="1"/>
              <a:t>UMo</a:t>
            </a:r>
            <a:r>
              <a:rPr lang="en-US" dirty="0"/>
              <a:t> fuel for space reactors: KRUSTY</a:t>
            </a:r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1711F-F708-A24B-8639-748E4562DE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3" y="19674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08520-5A75-3A42-9A0E-959691423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248" y="4163717"/>
            <a:ext cx="3566600" cy="2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1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8EA0-C89B-804B-92C0-B7A299BD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1150-F595-F546-8B2E-4C8B0F5A7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5045103" cy="44004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The more established ones are the less interesting ones…</a:t>
            </a:r>
          </a:p>
          <a:p>
            <a:r>
              <a:rPr lang="en-US" dirty="0"/>
              <a:t>Active research on existing, underutilized, and developmental fuel designs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manufacture,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3BEBF-4D86-5540-8961-29F74CE6E1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1968500"/>
            <a:ext cx="2997642" cy="1955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07A3D-8701-264C-B76D-B0A3CBEBA7A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68" y="4330005"/>
            <a:ext cx="2997642" cy="16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model advanced fuels?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D8472-E5CF-7E4F-9419-3A2C1635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605" y="2230756"/>
            <a:ext cx="3006158" cy="132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5947032" y="3605222"/>
            <a:ext cx="2210863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Yashima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16" y="3855731"/>
            <a:ext cx="2146935" cy="1694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5188744" y="5624514"/>
            <a:ext cx="3437880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dirty="0"/>
              <a:t>Sand, https://</a:t>
            </a:r>
            <a:r>
              <a:rPr lang="en-US" sz="825" dirty="0" err="1"/>
              <a:t>doi.org</a:t>
            </a:r>
            <a:r>
              <a:rPr lang="en-US" sz="825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5833-758F-1942-AE6A-9A246436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EE13-3095-564B-BF72-76529F0B2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133060"/>
            <a:ext cx="4280171" cy="39931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FB21F-E969-FF43-BC48-6A3D6B38B5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33060"/>
            <a:ext cx="4265728" cy="37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5013960" cy="2974253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1" y="2191925"/>
            <a:ext cx="2198369" cy="1426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6048725" y="3637126"/>
            <a:ext cx="2422459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Schnappinger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26" y="3887389"/>
            <a:ext cx="1748642" cy="16830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6055337" y="5575699"/>
            <a:ext cx="2417650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25" dirty="0" err="1"/>
              <a:t>Yazyev</a:t>
            </a:r>
            <a:r>
              <a:rPr lang="en-US" sz="825" dirty="0"/>
              <a:t>, https://</a:t>
            </a:r>
            <a:r>
              <a:rPr lang="en-US" sz="825" dirty="0" err="1"/>
              <a:t>doi.org</a:t>
            </a:r>
            <a:r>
              <a:rPr lang="en-US" sz="825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7621"/>
            <a:ext cx="4594860" cy="297425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4086635"/>
            <a:ext cx="3070860" cy="153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0" y="2333626"/>
            <a:ext cx="3703320" cy="17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dirty="0"/>
              <a:t>UO2 – Light Water Reactors</a:t>
            </a:r>
          </a:p>
          <a:p>
            <a:pPr lvl="1"/>
            <a:r>
              <a:rPr lang="en-US" dirty="0"/>
              <a:t>MOX </a:t>
            </a:r>
          </a:p>
          <a:p>
            <a:pPr lvl="1"/>
            <a:r>
              <a:rPr lang="en-US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5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60AE-26F9-0F4F-81C7-33EABC69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CB06-FC87-314B-BEFD-47E88B46E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40086"/>
            <a:ext cx="8229600" cy="3986078"/>
          </a:xfrm>
        </p:spPr>
        <p:txBody>
          <a:bodyPr/>
          <a:lstStyle/>
          <a:p>
            <a:r>
              <a:rPr lang="en-US" b="1" dirty="0"/>
              <a:t>UO2 – Light Water Reactors</a:t>
            </a:r>
          </a:p>
          <a:p>
            <a:pPr lvl="1"/>
            <a:r>
              <a:rPr lang="en-US" b="1" dirty="0"/>
              <a:t>MOX </a:t>
            </a:r>
          </a:p>
          <a:p>
            <a:pPr lvl="1"/>
            <a:r>
              <a:rPr lang="en-US" b="1" dirty="0"/>
              <a:t>ATF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 err="1"/>
              <a:t>UMo</a:t>
            </a:r>
            <a:r>
              <a:rPr lang="en-US" dirty="0"/>
              <a:t>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Other fuel/reactor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8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C387-BE38-8F4A-80C1-A0C03F0A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AE44-CA28-AE40-BA63-4D74EED37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01175"/>
            <a:ext cx="4719099" cy="25423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82309-E23C-8E41-BC45-6A07FB1CDD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749" y="5025224"/>
            <a:ext cx="2089280" cy="1328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E806A-496E-6C41-89E9-0639D194E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8962" y="4598593"/>
            <a:ext cx="1819967" cy="1969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B559A-5576-D24F-AEB2-C4B84871B7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503" y="1968500"/>
            <a:ext cx="3665937" cy="2497419"/>
          </a:xfrm>
          <a:prstGeom prst="rect">
            <a:avLst/>
          </a:prstGeom>
        </p:spPr>
      </p:pic>
      <p:pic>
        <p:nvPicPr>
          <p:cNvPr id="1026" name="Picture 2" descr="Ceria has the fluorite structure (space group: Fm m 3 , ¯ ) Ce (Red):... |  Download Scientific Diagram">
            <a:extLst>
              <a:ext uri="{FF2B5EF4-FFF2-40B4-BE49-F238E27FC236}">
                <a16:creationId xmlns:a16="http://schemas.microsoft.com/office/drawing/2014/main" id="{174B154D-BD8B-EE4C-B197-8A634A5C6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32" y="4643562"/>
            <a:ext cx="2079084" cy="19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95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B38A-8A01-684B-88C0-D8106238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145A-D343-0A49-B889-7AFD63F5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202264" cy="44712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Good Features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(no interaction zones forming/no FCCI)</a:t>
            </a:r>
          </a:p>
          <a:p>
            <a:pPr lvl="1"/>
            <a:r>
              <a:rPr lang="en-US" dirty="0"/>
              <a:t>Relative stability in water</a:t>
            </a:r>
          </a:p>
          <a:p>
            <a:pPr lvl="1"/>
            <a:r>
              <a:rPr lang="en-US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E8BE1-85D3-BD4F-9A3B-87697FE033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677" y="2260328"/>
            <a:ext cx="3834182" cy="336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6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48FB-0C30-0B40-A1EC-005555A3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AC93-4140-CF4E-84B3-461D1BC78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8500"/>
            <a:ext cx="4572000" cy="42961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Bad Features</a:t>
            </a:r>
          </a:p>
          <a:p>
            <a:pPr lvl="1"/>
            <a:r>
              <a:rPr lang="en-US" dirty="0"/>
              <a:t>Brittle</a:t>
            </a:r>
          </a:p>
          <a:p>
            <a:pPr lvl="2"/>
            <a:r>
              <a:rPr lang="en-US" dirty="0"/>
              <a:t>thermal stress fractures, fragmentation</a:t>
            </a:r>
          </a:p>
          <a:p>
            <a:pPr lvl="1"/>
            <a:r>
              <a:rPr lang="en-US" dirty="0"/>
              <a:t>Poor thermal conductivity</a:t>
            </a:r>
          </a:p>
          <a:p>
            <a:pPr lvl="1"/>
            <a:r>
              <a:rPr lang="en-US" dirty="0"/>
              <a:t>Properties very sensitive to stoichiometry</a:t>
            </a:r>
          </a:p>
          <a:p>
            <a:pPr lvl="1"/>
            <a:r>
              <a:rPr lang="en-US" dirty="0"/>
              <a:t>Limited linear heating rates</a:t>
            </a:r>
          </a:p>
          <a:p>
            <a:pPr lvl="1"/>
            <a:r>
              <a:rPr lang="en-US" dirty="0"/>
              <a:t>Non-negligible thermal expansion/swelling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D270D-9BF5-304C-AE86-D904F70BC35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99" y="4091940"/>
            <a:ext cx="3613463" cy="2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4F42-BE06-4D43-87CB-27CC7ECA3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582" y="1478686"/>
            <a:ext cx="2621849" cy="24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EE83-547B-9443-9186-9B83778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UO2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CCE89-D9CC-9E4C-AF84-075CADA48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2536"/>
            <a:ext cx="3764943" cy="40736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Critical Phenomena</a:t>
            </a:r>
          </a:p>
          <a:p>
            <a:pPr lvl="1"/>
            <a:r>
              <a:rPr lang="en-US" dirty="0"/>
              <a:t>Thermal conductivity (and degradation)</a:t>
            </a:r>
          </a:p>
          <a:p>
            <a:pPr lvl="1"/>
            <a:r>
              <a:rPr lang="en-US" dirty="0"/>
              <a:t>Fission gas release, leading to pressure increase inside the cladding</a:t>
            </a:r>
          </a:p>
          <a:p>
            <a:pPr lvl="1"/>
            <a:r>
              <a:rPr lang="en-US" dirty="0"/>
              <a:t>Fuel fragmentation and relocation under transients</a:t>
            </a:r>
          </a:p>
          <a:p>
            <a:pPr lvl="1"/>
            <a:r>
              <a:rPr lang="en-US" dirty="0"/>
              <a:t>Bambooing creating stress concentrations</a:t>
            </a:r>
          </a:p>
          <a:p>
            <a:r>
              <a:rPr lang="en-US" dirty="0"/>
              <a:t>All 98 operational reactors in US utilize UO2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7F39-E6EE-A448-94A1-811E79A47B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93" y="4561370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C5C37-2114-D444-A011-DD953387BA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848" y="1764582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14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2506</TotalTime>
  <Words>1289</Words>
  <Application>Microsoft Macintosh PowerPoint</Application>
  <PresentationFormat>On-screen Show (4:3)</PresentationFormat>
  <Paragraphs>207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NCStateU-horizontal-left-logo</vt:lpstr>
      <vt:lpstr>Nuclear Fuels</vt:lpstr>
      <vt:lpstr>Fuel is the Heat Source</vt:lpstr>
      <vt:lpstr>Fuel Considerations</vt:lpstr>
      <vt:lpstr>Fuel Types and Associated Reactor Types</vt:lpstr>
      <vt:lpstr>Fuel Types and Associated Reactor Types</vt:lpstr>
      <vt:lpstr>Uranium Dioxide (UO2)</vt:lpstr>
      <vt:lpstr>UO2</vt:lpstr>
      <vt:lpstr>UO2</vt:lpstr>
      <vt:lpstr>UO2</vt:lpstr>
      <vt:lpstr>UO2-mixed oxides</vt:lpstr>
      <vt:lpstr>Accident Tolerant Fuel</vt:lpstr>
      <vt:lpstr>Fuel Types and Associated Reactor Types</vt:lpstr>
      <vt:lpstr>UZr</vt:lpstr>
      <vt:lpstr>UZr</vt:lpstr>
      <vt:lpstr>UZr</vt:lpstr>
      <vt:lpstr>Fuel Types and Associated Reactor Types</vt:lpstr>
      <vt:lpstr>UMo</vt:lpstr>
      <vt:lpstr>UMo</vt:lpstr>
      <vt:lpstr>Fuel Types and Associated Reactor Types</vt:lpstr>
      <vt:lpstr>UC/UCO TRISO</vt:lpstr>
      <vt:lpstr>UC/UCO TRISO</vt:lpstr>
      <vt:lpstr>UC/UCO TRISO</vt:lpstr>
      <vt:lpstr>Fuel Types and Associated Reactor Types</vt:lpstr>
      <vt:lpstr>UN</vt:lpstr>
      <vt:lpstr>Unique Fuel Designs</vt:lpstr>
      <vt:lpstr>Unique Fuel Designs</vt:lpstr>
      <vt:lpstr>Summary</vt:lpstr>
      <vt:lpstr>How do we model advanced fuels?</vt:lpstr>
      <vt:lpstr>Atomistic Modeler’s Toolkit</vt:lpstr>
      <vt:lpstr>Atomistic Modeler’s Toolkit</vt:lpstr>
      <vt:lpstr>Integration into Fuel Performance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Benjamin W. Beeler</cp:lastModifiedBy>
  <cp:revision>42</cp:revision>
  <dcterms:created xsi:type="dcterms:W3CDTF">2019-10-21T14:43:01Z</dcterms:created>
  <dcterms:modified xsi:type="dcterms:W3CDTF">2022-11-16T16:33:50Z</dcterms:modified>
</cp:coreProperties>
</file>